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5" r:id="rId2"/>
    <p:sldId id="480" r:id="rId3"/>
    <p:sldId id="478" r:id="rId4"/>
    <p:sldId id="479" r:id="rId5"/>
    <p:sldId id="438" r:id="rId6"/>
    <p:sldId id="456" r:id="rId7"/>
    <p:sldId id="454" r:id="rId8"/>
    <p:sldId id="461" r:id="rId9"/>
    <p:sldId id="455" r:id="rId10"/>
    <p:sldId id="458" r:id="rId11"/>
    <p:sldId id="468" r:id="rId12"/>
    <p:sldId id="471" r:id="rId13"/>
    <p:sldId id="439" r:id="rId14"/>
    <p:sldId id="474" r:id="rId15"/>
    <p:sldId id="475" r:id="rId16"/>
    <p:sldId id="476" r:id="rId17"/>
    <p:sldId id="477" r:id="rId18"/>
    <p:sldId id="472" r:id="rId19"/>
    <p:sldId id="473" r:id="rId20"/>
    <p:sldId id="459" r:id="rId21"/>
    <p:sldId id="466" r:id="rId22"/>
    <p:sldId id="48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102"/>
    <a:srgbClr val="FFC000"/>
    <a:srgbClr val="01B902"/>
    <a:srgbClr val="F80100"/>
    <a:srgbClr val="00B902"/>
    <a:srgbClr val="03E50B"/>
    <a:srgbClr val="005CB6"/>
    <a:srgbClr val="01CC04"/>
    <a:srgbClr val="01D305"/>
    <a:srgbClr val="01EE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11"/>
    <p:restoredTop sz="94609"/>
  </p:normalViewPr>
  <p:slideViewPr>
    <p:cSldViewPr>
      <p:cViewPr varScale="1">
        <p:scale>
          <a:sx n="101" d="100"/>
          <a:sy n="101" d="100"/>
        </p:scale>
        <p:origin x="104" y="10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5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81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15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131334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24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Jesus Died by Crucifixion;</a:t>
            </a:r>
            <a:br>
              <a:rPr lang="en-US" sz="3700" dirty="0"/>
            </a:br>
            <a:r>
              <a:rPr lang="en-US" sz="3700" dirty="0"/>
              <a:t>His Disciples Believed He Resurrected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249925"/>
              </p:ext>
            </p:extLst>
          </p:nvPr>
        </p:nvGraphicFramePr>
        <p:xfrm>
          <a:off x="4856207" y="1676402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2514600" y="6858000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008005"/>
              </p:ext>
            </p:extLst>
          </p:nvPr>
        </p:nvGraphicFramePr>
        <p:xfrm>
          <a:off x="181235" y="1676403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3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800449"/>
              </p:ext>
            </p:extLst>
          </p:nvPr>
        </p:nvGraphicFramePr>
        <p:xfrm>
          <a:off x="6177118" y="1676402"/>
          <a:ext cx="2890682" cy="3962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</a:tblGrid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304800" y="6966563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316930"/>
              </p:ext>
            </p:extLst>
          </p:nvPr>
        </p:nvGraphicFramePr>
        <p:xfrm>
          <a:off x="919318" y="1676403"/>
          <a:ext cx="2890682" cy="39623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</a:tblGrid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66057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60015ED6-4411-454E-8CA0-2F378D1AFA0A}"/>
              </a:ext>
            </a:extLst>
          </p:cNvPr>
          <p:cNvGrpSpPr/>
          <p:nvPr/>
        </p:nvGrpSpPr>
        <p:grpSpPr>
          <a:xfrm>
            <a:off x="5705508" y="1752600"/>
            <a:ext cx="390492" cy="3804262"/>
            <a:chOff x="7824677" y="1752600"/>
            <a:chExt cx="390492" cy="3804262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EB5A5BE-BD9A-FF42-892E-C09B02C0FA4F}"/>
                </a:ext>
              </a:extLst>
            </p:cNvPr>
            <p:cNvSpPr/>
            <p:nvPr/>
          </p:nvSpPr>
          <p:spPr>
            <a:xfrm>
              <a:off x="7834169" y="1752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EC85FD7-0522-1248-9A5A-8CD09D8DF019}"/>
                </a:ext>
              </a:extLst>
            </p:cNvPr>
            <p:cNvSpPr/>
            <p:nvPr/>
          </p:nvSpPr>
          <p:spPr>
            <a:xfrm>
              <a:off x="7834169" y="2324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8FC446A-1E46-FD44-AA91-42644606A7E1}"/>
                </a:ext>
              </a:extLst>
            </p:cNvPr>
            <p:cNvSpPr/>
            <p:nvPr/>
          </p:nvSpPr>
          <p:spPr>
            <a:xfrm>
              <a:off x="7834169" y="2895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4A7C8E1-CA0F-5B42-B19F-3B55C7F00C75}"/>
                </a:ext>
              </a:extLst>
            </p:cNvPr>
            <p:cNvSpPr/>
            <p:nvPr/>
          </p:nvSpPr>
          <p:spPr>
            <a:xfrm>
              <a:off x="7834169" y="3467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E4890AB-E1CA-7F44-AFD0-F2CCC149E5C7}"/>
                </a:ext>
              </a:extLst>
            </p:cNvPr>
            <p:cNvSpPr/>
            <p:nvPr/>
          </p:nvSpPr>
          <p:spPr>
            <a:xfrm>
              <a:off x="7824677" y="40386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947C5A9-F1C1-0C4E-9BC6-9E1771FB5E49}"/>
                </a:ext>
              </a:extLst>
            </p:cNvPr>
            <p:cNvSpPr/>
            <p:nvPr/>
          </p:nvSpPr>
          <p:spPr>
            <a:xfrm>
              <a:off x="7824677" y="4610100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755D890-57B1-9641-B265-83B27A2CCB62}"/>
                </a:ext>
              </a:extLst>
            </p:cNvPr>
            <p:cNvSpPr/>
            <p:nvPr/>
          </p:nvSpPr>
          <p:spPr>
            <a:xfrm>
              <a:off x="7834169" y="5175862"/>
              <a:ext cx="381000" cy="38100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32FC1E-D0AA-B744-812B-B30ACBC67FC1}"/>
              </a:ext>
            </a:extLst>
          </p:cNvPr>
          <p:cNvGrpSpPr/>
          <p:nvPr/>
        </p:nvGrpSpPr>
        <p:grpSpPr>
          <a:xfrm>
            <a:off x="447708" y="1752600"/>
            <a:ext cx="381000" cy="3802205"/>
            <a:chOff x="3159197" y="1752600"/>
            <a:chExt cx="381000" cy="380220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12A35B0-F9B3-6E49-B4CA-AD0299EFEE4B}"/>
                </a:ext>
              </a:extLst>
            </p:cNvPr>
            <p:cNvGrpSpPr/>
            <p:nvPr/>
          </p:nvGrpSpPr>
          <p:grpSpPr>
            <a:xfrm>
              <a:off x="3159197" y="4038600"/>
              <a:ext cx="381000" cy="381000"/>
              <a:chOff x="4038600" y="1524000"/>
              <a:chExt cx="381000" cy="381000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0A888B08-A571-194C-B527-C27A7F6F1583}"/>
                  </a:ext>
                </a:extLst>
              </p:cNvPr>
              <p:cNvSpPr/>
              <p:nvPr/>
            </p:nvSpPr>
            <p:spPr>
              <a:xfrm>
                <a:off x="4038600" y="1524000"/>
                <a:ext cx="381000" cy="381000"/>
              </a:xfrm>
              <a:prstGeom prst="ellipse">
                <a:avLst/>
              </a:prstGeom>
              <a:solidFill>
                <a:srgbClr val="01B902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3" name="Pie 2">
                <a:extLst>
                  <a:ext uri="{FF2B5EF4-FFF2-40B4-BE49-F238E27FC236}">
                    <a16:creationId xmlns:a16="http://schemas.microsoft.com/office/drawing/2014/main" id="{6EAC9315-DCC0-2749-BD08-1A2EF26362DB}"/>
                  </a:ext>
                </a:extLst>
              </p:cNvPr>
              <p:cNvSpPr/>
              <p:nvPr/>
            </p:nvSpPr>
            <p:spPr>
              <a:xfrm rot="16200000">
                <a:off x="4038600" y="1524000"/>
                <a:ext cx="381000" cy="381000"/>
              </a:xfrm>
              <a:prstGeom prst="pie">
                <a:avLst>
                  <a:gd name="adj1" fmla="val 0"/>
                  <a:gd name="adj2" fmla="val 10785185"/>
                </a:avLst>
              </a:prstGeom>
              <a:solidFill>
                <a:schemeClr val="bg1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40A1126-3B46-8F49-9D5B-AF6BD5FC9288}"/>
                </a:ext>
              </a:extLst>
            </p:cNvPr>
            <p:cNvSpPr/>
            <p:nvPr/>
          </p:nvSpPr>
          <p:spPr>
            <a:xfrm>
              <a:off x="3159197" y="17526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01F52AD-1FCC-7547-B12B-62F3CA336417}"/>
                </a:ext>
              </a:extLst>
            </p:cNvPr>
            <p:cNvSpPr/>
            <p:nvPr/>
          </p:nvSpPr>
          <p:spPr>
            <a:xfrm>
              <a:off x="3159197" y="3463436"/>
              <a:ext cx="381000" cy="381000"/>
            </a:xfrm>
            <a:prstGeom prst="ellipse">
              <a:avLst/>
            </a:prstGeom>
            <a:solidFill>
              <a:srgbClr val="C10102"/>
            </a:solidFill>
            <a:ln>
              <a:solidFill>
                <a:srgbClr val="C101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484D233-A788-AF43-98D5-D434673F8B13}"/>
                </a:ext>
              </a:extLst>
            </p:cNvPr>
            <p:cNvSpPr/>
            <p:nvPr/>
          </p:nvSpPr>
          <p:spPr>
            <a:xfrm>
              <a:off x="3159197" y="2328231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C4EF84F-767F-0B4A-BF94-AC976A32AE63}"/>
                </a:ext>
              </a:extLst>
            </p:cNvPr>
            <p:cNvSpPr/>
            <p:nvPr/>
          </p:nvSpPr>
          <p:spPr>
            <a:xfrm>
              <a:off x="3159197" y="2896076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CE8FF5-05EC-6045-B2D2-9BB9F4238A03}"/>
                </a:ext>
              </a:extLst>
            </p:cNvPr>
            <p:cNvGrpSpPr/>
            <p:nvPr/>
          </p:nvGrpSpPr>
          <p:grpSpPr>
            <a:xfrm>
              <a:off x="3159197" y="4613764"/>
              <a:ext cx="381000" cy="381000"/>
              <a:chOff x="4038600" y="1524000"/>
              <a:chExt cx="381000" cy="381000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C3976678-7A0B-3849-A358-5B15F65A264A}"/>
                  </a:ext>
                </a:extLst>
              </p:cNvPr>
              <p:cNvSpPr/>
              <p:nvPr/>
            </p:nvSpPr>
            <p:spPr>
              <a:xfrm>
                <a:off x="4038600" y="1524000"/>
                <a:ext cx="381000" cy="381000"/>
              </a:xfrm>
              <a:prstGeom prst="ellipse">
                <a:avLst/>
              </a:prstGeom>
              <a:solidFill>
                <a:srgbClr val="01B902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  <p:sp>
            <p:nvSpPr>
              <p:cNvPr id="26" name="Pie 25">
                <a:extLst>
                  <a:ext uri="{FF2B5EF4-FFF2-40B4-BE49-F238E27FC236}">
                    <a16:creationId xmlns:a16="http://schemas.microsoft.com/office/drawing/2014/main" id="{0502DB37-2478-7E4D-A1B3-0E34DC860E9D}"/>
                  </a:ext>
                </a:extLst>
              </p:cNvPr>
              <p:cNvSpPr/>
              <p:nvPr/>
            </p:nvSpPr>
            <p:spPr>
              <a:xfrm rot="16200000">
                <a:off x="4038600" y="1524000"/>
                <a:ext cx="381000" cy="381000"/>
              </a:xfrm>
              <a:prstGeom prst="pie">
                <a:avLst>
                  <a:gd name="adj1" fmla="val 0"/>
                  <a:gd name="adj2" fmla="val 10785185"/>
                </a:avLst>
              </a:prstGeom>
              <a:solidFill>
                <a:schemeClr val="bg1"/>
              </a:solidFill>
              <a:ln>
                <a:solidFill>
                  <a:srgbClr val="01B90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9FC0E72-01AB-D347-99A8-FBF55074642C}"/>
                </a:ext>
              </a:extLst>
            </p:cNvPr>
            <p:cNvSpPr/>
            <p:nvPr/>
          </p:nvSpPr>
          <p:spPr>
            <a:xfrm>
              <a:off x="3159197" y="5173805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7982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894551"/>
              </p:ext>
            </p:extLst>
          </p:nvPr>
        </p:nvGraphicFramePr>
        <p:xfrm>
          <a:off x="209550" y="152400"/>
          <a:ext cx="8724900" cy="63131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Peter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by crucifixion, probably by Nero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John 21:18–19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1 Clement 5:4–5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Ignatius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Tertullian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Dionysius of Corinth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Apocryphon of James*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Ascension of Isaiah*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Peter*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Apocalypse of Peter*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visited Rome</a:t>
                      </a:r>
                    </a:p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Possibly crucified upside down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pseudepigraphal (authorship falsely attributed)</a:t>
            </a:r>
          </a:p>
        </p:txBody>
      </p:sp>
    </p:spTree>
    <p:extLst>
      <p:ext uri="{BB962C8B-B14F-4D97-AF65-F5344CB8AC3E}">
        <p14:creationId xmlns:p14="http://schemas.microsoft.com/office/powerpoint/2010/main" val="1744859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dirty="0"/>
              <a:t>“Jesus said this to indicate the kind of </a:t>
            </a:r>
            <a:r>
              <a:rPr lang="en-US" b="1" dirty="0">
                <a:highlight>
                  <a:srgbClr val="C10102"/>
                </a:highlight>
              </a:rPr>
              <a:t>death by which Peter would glorify God</a:t>
            </a:r>
            <a:r>
              <a:rPr lang="en-US" dirty="0"/>
              <a:t>. Then he said to him, ’Follow me!’”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John 21:19</a:t>
            </a:r>
            <a:endParaRPr lang="en-US" sz="4400" b="0" i="1" dirty="0">
              <a:solidFill>
                <a:srgbClr val="009E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61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225390"/>
              </p:ext>
            </p:extLst>
          </p:nvPr>
        </p:nvGraphicFramePr>
        <p:xfrm>
          <a:off x="209550" y="152400"/>
          <a:ext cx="8724900" cy="4853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John (son of Zebedee)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Not likely by martyrdom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Improbably by martyrdom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n-lt"/>
                          <a:ea typeface="+mn-ea"/>
                          <a:cs typeface="+mn-cs"/>
                        </a:rPr>
                        <a:t>John 21:18–19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Origen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Tertullian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Likely ministered in Ephesus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2743200" y="640326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probably pseudepigraphal (authorship falsely attributed)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ABA8AB-33F5-D34B-91B1-B0B20B219E96}"/>
              </a:ext>
            </a:extLst>
          </p:cNvPr>
          <p:cNvSpPr/>
          <p:nvPr/>
        </p:nvSpPr>
        <p:spPr>
          <a:xfrm>
            <a:off x="5715000" y="2133600"/>
            <a:ext cx="381000" cy="381000"/>
          </a:xfrm>
          <a:prstGeom prst="ellipse">
            <a:avLst/>
          </a:prstGeom>
          <a:solidFill>
            <a:srgbClr val="C10102"/>
          </a:solidFill>
          <a:ln>
            <a:solidFill>
              <a:srgbClr val="C101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92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328498"/>
              </p:ext>
            </p:extLst>
          </p:nvPr>
        </p:nvGraphicFramePr>
        <p:xfrm>
          <a:off x="209550" y="152400"/>
          <a:ext cx="8724900" cy="53759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687705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Thomas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Executed in India by King 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Misdaeus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probable than not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Early church fathers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St. Thomas Christians traditions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Thomas*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Traveled to India (more probable than not)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apocryphal (doubtful authenticity)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4015C6-B5CA-FB4A-A1CC-DBDE58092381}"/>
              </a:ext>
            </a:extLst>
          </p:cNvPr>
          <p:cNvGrpSpPr/>
          <p:nvPr/>
        </p:nvGrpSpPr>
        <p:grpSpPr>
          <a:xfrm>
            <a:off x="5410200" y="2133600"/>
            <a:ext cx="381000" cy="381000"/>
            <a:chOff x="5410200" y="2057400"/>
            <a:chExt cx="381000" cy="3810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BC21172-7587-E64F-A726-9AE21723F8B8}"/>
                </a:ext>
              </a:extLst>
            </p:cNvPr>
            <p:cNvSpPr/>
            <p:nvPr/>
          </p:nvSpPr>
          <p:spPr>
            <a:xfrm>
              <a:off x="5410200" y="20574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9" name="Pie 8">
              <a:extLst>
                <a:ext uri="{FF2B5EF4-FFF2-40B4-BE49-F238E27FC236}">
                  <a16:creationId xmlns:a16="http://schemas.microsoft.com/office/drawing/2014/main" id="{4CB879B8-7309-D543-BF02-AED518A6C00B}"/>
                </a:ext>
              </a:extLst>
            </p:cNvPr>
            <p:cNvSpPr/>
            <p:nvPr/>
          </p:nvSpPr>
          <p:spPr>
            <a:xfrm rot="16200000">
              <a:off x="5410200" y="2057400"/>
              <a:ext cx="381000" cy="381000"/>
            </a:xfrm>
            <a:prstGeom prst="pie">
              <a:avLst>
                <a:gd name="adj1" fmla="val 0"/>
                <a:gd name="adj2" fmla="val 10785185"/>
              </a:avLst>
            </a:prstGeom>
            <a:solidFill>
              <a:schemeClr val="bg1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8093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74700"/>
              </p:ext>
            </p:extLst>
          </p:nvPr>
        </p:nvGraphicFramePr>
        <p:xfrm>
          <a:off x="209550" y="152400"/>
          <a:ext cx="8724900" cy="4883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Andrew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Crucified in 65-69 AD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More plausible than not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Peter Chrysologus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Acts of Andrew*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2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Traditions in the East and West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Traveled to Greece (more probable than not)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apocrypha (not part of the New Testament)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49C0B5-65B9-7342-920F-A30080A5840E}"/>
              </a:ext>
            </a:extLst>
          </p:cNvPr>
          <p:cNvGrpSpPr/>
          <p:nvPr/>
        </p:nvGrpSpPr>
        <p:grpSpPr>
          <a:xfrm>
            <a:off x="5410200" y="2133600"/>
            <a:ext cx="381000" cy="381000"/>
            <a:chOff x="6019800" y="2057400"/>
            <a:chExt cx="381000" cy="3810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986C385-5861-0A40-A701-0F74CA596C42}"/>
                </a:ext>
              </a:extLst>
            </p:cNvPr>
            <p:cNvSpPr/>
            <p:nvPr/>
          </p:nvSpPr>
          <p:spPr>
            <a:xfrm>
              <a:off x="6019800" y="2057400"/>
              <a:ext cx="381000" cy="381000"/>
            </a:xfrm>
            <a:prstGeom prst="ellipse">
              <a:avLst/>
            </a:prstGeom>
            <a:solidFill>
              <a:srgbClr val="01B902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  <p:sp>
          <p:nvSpPr>
            <p:cNvPr id="8" name="Pie 7">
              <a:extLst>
                <a:ext uri="{FF2B5EF4-FFF2-40B4-BE49-F238E27FC236}">
                  <a16:creationId xmlns:a16="http://schemas.microsoft.com/office/drawing/2014/main" id="{574876E3-AA5B-9E41-9149-D7978674D218}"/>
                </a:ext>
              </a:extLst>
            </p:cNvPr>
            <p:cNvSpPr/>
            <p:nvPr/>
          </p:nvSpPr>
          <p:spPr>
            <a:xfrm rot="16200000">
              <a:off x="6019800" y="2057400"/>
              <a:ext cx="381000" cy="381000"/>
            </a:xfrm>
            <a:prstGeom prst="pie">
              <a:avLst>
                <a:gd name="adj1" fmla="val 0"/>
                <a:gd name="adj2" fmla="val 10785185"/>
              </a:avLst>
            </a:prstGeom>
            <a:solidFill>
              <a:schemeClr val="bg1"/>
            </a:solidFill>
            <a:ln>
              <a:solidFill>
                <a:srgbClr val="01B9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4982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346001"/>
              </p:ext>
            </p:extLst>
          </p:nvPr>
        </p:nvGraphicFramePr>
        <p:xfrm>
          <a:off x="209550" y="152400"/>
          <a:ext cx="8724900" cy="48501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James (son of Zebedee)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Killed by Herod Agrippa I in Jerusalem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n-lt"/>
                          <a:ea typeface="+mn-ea"/>
                          <a:cs typeface="+mn-cs"/>
                        </a:rPr>
                        <a:t>Acts 12:1-2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Papias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Clement of Alexandria</a:t>
                      </a: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Chrysostom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Gregory of Nyssa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Philip of Side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979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263964"/>
              </p:ext>
            </p:extLst>
          </p:nvPr>
        </p:nvGraphicFramePr>
        <p:xfrm>
          <a:off x="209550" y="152400"/>
          <a:ext cx="8724900" cy="57416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30977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37793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Paul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Beheading by Nero, AD 62-68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Highest possible confidence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2 Tim 4:6-8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effectLst/>
                          <a:highlight>
                            <a:srgbClr val="C10102"/>
                          </a:highlight>
                          <a:latin typeface="+mj-lt"/>
                        </a:rPr>
                        <a:t>Acts 19:21-28:31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1 Clement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Ignatius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Dionysius of Corinth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Irenaeus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Tertullian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Highly likely to have visited Rome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5867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0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AF91C0-9E92-7C42-9970-EBF82F6CF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9980713"/>
              </p:ext>
            </p:extLst>
          </p:nvPr>
        </p:nvGraphicFramePr>
        <p:xfrm>
          <a:off x="209550" y="152400"/>
          <a:ext cx="8724900" cy="52158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785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4210050">
                  <a:extLst>
                    <a:ext uri="{9D8B030D-6E8A-4147-A177-3AD203B41FA5}">
                      <a16:colId xmlns:a16="http://schemas.microsoft.com/office/drawing/2014/main" val="736839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b="1" dirty="0"/>
                        <a:t>James (brother of Jesus)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38942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Death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Stoning, 62 AD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444393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Confidence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r>
                        <a:rPr 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Very probably true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12700" indent="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1130798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Sources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Josephus</a:t>
                      </a: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Hegesippus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  <a:p>
                      <a:pPr marL="177800" indent="-1778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105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Clement of Alexandria</a:t>
                      </a:r>
                      <a:endParaRPr lang="en-US" sz="24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First Apocalypse of James*</a:t>
                      </a:r>
                    </a:p>
                    <a:p>
                      <a:pPr marL="177800" marR="0" lvl="0" indent="-17780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 Apocalypse of James*</a:t>
                      </a:r>
                    </a:p>
                  </a:txBody>
                  <a:tcPr marR="0" marT="182880" marB="18288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  <a:tr h="521970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0" marR="182880" marT="0" marB="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competing traditions</a:t>
                      </a:r>
                    </a:p>
                  </a:txBody>
                  <a:tcPr marL="182880" marR="182880" marT="0" marB="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i="1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1470353"/>
                  </a:ext>
                </a:extLst>
              </a:tr>
              <a:tr h="432699">
                <a:tc>
                  <a:txBody>
                    <a:bodyPr/>
                    <a:lstStyle/>
                    <a:p>
                      <a:pPr marL="0" algn="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Other Details</a:t>
                      </a:r>
                    </a:p>
                  </a:txBody>
                  <a:tcPr marL="0" marR="182880" marT="182880" marB="182880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Thrown from the Temple</a:t>
                      </a: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231775" indent="-2317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/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182880" marB="182880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17765727"/>
                  </a:ext>
                </a:extLst>
              </a:tr>
            </a:tbl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2E55A022-81F9-374B-B08B-69AC6D5047D5}"/>
              </a:ext>
            </a:extLst>
          </p:cNvPr>
          <p:cNvSpPr/>
          <p:nvPr/>
        </p:nvSpPr>
        <p:spPr>
          <a:xfrm>
            <a:off x="4724400" y="2091690"/>
            <a:ext cx="381000" cy="381000"/>
          </a:xfrm>
          <a:prstGeom prst="ellipse">
            <a:avLst/>
          </a:prstGeom>
          <a:solidFill>
            <a:srgbClr val="01B902"/>
          </a:solidFill>
          <a:ln>
            <a:solidFill>
              <a:srgbClr val="01B9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C122AC-8CF2-C240-AD9D-1F4542056535}"/>
              </a:ext>
            </a:extLst>
          </p:cNvPr>
          <p:cNvSpPr txBox="1"/>
          <p:nvPr/>
        </p:nvSpPr>
        <p:spPr>
          <a:xfrm>
            <a:off x="3810000" y="6403265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﻿* pseudepigraphal (authorship falsely attributed)</a:t>
            </a:r>
          </a:p>
        </p:txBody>
      </p:sp>
    </p:spTree>
    <p:extLst>
      <p:ext uri="{BB962C8B-B14F-4D97-AF65-F5344CB8AC3E}">
        <p14:creationId xmlns:p14="http://schemas.microsoft.com/office/powerpoint/2010/main" val="2449456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Don’t give up quickly, some of the fulfillments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require lots of context</a:t>
              </a:r>
              <a:r>
                <a:rPr lang="en-US" sz="2400" dirty="0">
                  <a:solidFill>
                    <a:schemeClr val="tx1"/>
                  </a:solidFill>
                </a:rPr>
                <a:t>; expect open questions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Prophecy fulfillments come in a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variety of forms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Some fulfillments make a better case for defending the Gospel than others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35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25"/>
          <a:stretch/>
        </p:blipFill>
        <p:spPr bwMode="auto">
          <a:xfrm>
            <a:off x="2514600" y="0"/>
            <a:ext cx="69342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</a:t>
            </a:r>
            <a:r>
              <a:rPr lang="en-US" sz="3200" b="1" dirty="0">
                <a:highlight>
                  <a:srgbClr val="C10102"/>
                </a:highlight>
              </a:rPr>
              <a:t>not a shred</a:t>
            </a:r>
            <a:r>
              <a:rPr lang="en-US" sz="3200" dirty="0"/>
              <a:t> of evidence exists that any apostle wavered in or recanted his faith—excluding Judas.”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SEAN MCDOWELL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Fate of the Apostles (page 261)</a:t>
            </a:r>
          </a:p>
        </p:txBody>
      </p:sp>
    </p:spTree>
    <p:extLst>
      <p:ext uri="{BB962C8B-B14F-4D97-AF65-F5344CB8AC3E}">
        <p14:creationId xmlns:p14="http://schemas.microsoft.com/office/powerpoint/2010/main" val="3092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9" r="3671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2286000"/>
            <a:ext cx="37471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“The real cover-up, the lie, </a:t>
            </a:r>
            <a:r>
              <a:rPr lang="en-US" sz="3200" b="1" dirty="0">
                <a:highlight>
                  <a:srgbClr val="C00002"/>
                </a:highlight>
              </a:rPr>
              <a:t>could only be held together for two weeks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CHUCK COLSON (former Nixon Aide)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Breakpoint with Chuck Colson, 2002/03/29</a:t>
            </a:r>
          </a:p>
        </p:txBody>
      </p:sp>
    </p:spTree>
    <p:extLst>
      <p:ext uri="{BB962C8B-B14F-4D97-AF65-F5344CB8AC3E}">
        <p14:creationId xmlns:p14="http://schemas.microsoft.com/office/powerpoint/2010/main" val="106115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disciples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10102"/>
                  </a:highlight>
                </a:rPr>
                <a:t>were willing to die</a:t>
              </a:r>
              <a:r>
                <a:rPr lang="en-US" sz="2400" dirty="0">
                  <a:solidFill>
                    <a:schemeClr val="tx1"/>
                  </a:solidFill>
                </a:rPr>
                <a:t> as eyewitnesses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crucifixion is supported by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many historical accounts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willingness to die is important when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10102"/>
                  </a:highlight>
                </a:rPr>
                <a:t>the sources are eyewitnesses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36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/>
              <a:t>Four facts support Jesus’ resurrection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Jesus’ disciples believed he resurrected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Jesus was crucified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685801"/>
            <a:chOff x="533400" y="2895599"/>
            <a:chExt cx="8001000" cy="6858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Early skeptics (Paul, James) became believers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ECAA8FF-768A-7944-924A-A29449EC97C0}"/>
              </a:ext>
            </a:extLst>
          </p:cNvPr>
          <p:cNvGrpSpPr/>
          <p:nvPr/>
        </p:nvGrpSpPr>
        <p:grpSpPr>
          <a:xfrm>
            <a:off x="533400" y="5020268"/>
            <a:ext cx="8001000" cy="685801"/>
            <a:chOff x="533400" y="2895599"/>
            <a:chExt cx="8001000" cy="68580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AFA8FE9-82C4-0847-84FF-3C10C4587C1B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C515F0-B613-A840-BDCE-9D1ADCB412C5}"/>
                </a:ext>
              </a:extLst>
            </p:cNvPr>
            <p:cNvSpPr/>
            <p:nvPr/>
          </p:nvSpPr>
          <p:spPr>
            <a:xfrm>
              <a:off x="1447800" y="2895599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tomb was empty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855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1384995"/>
            <a:chOff x="304800" y="4648200"/>
            <a:chExt cx="8724901" cy="138499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Understand the particulars of how the Gospel authors understood Jesus to have fulfilled prophecies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3313093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are not swayed by arguments that assume the prophecies are </a:t>
              </a:r>
              <a:r>
                <a:rPr lang="en-US" sz="2800" b="1" dirty="0">
                  <a:highlight>
                    <a:srgbClr val="C00002"/>
                  </a:highlight>
                </a:rPr>
                <a:t>taken out of context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648200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 the fulfillments are not all simple 1-to-1 prophecies are sometimes require knowing </a:t>
              </a:r>
              <a:r>
                <a:rPr lang="en-US" sz="2800" b="1" i="1" dirty="0">
                  <a:highlight>
                    <a:srgbClr val="C00002"/>
                  </a:highlight>
                </a:rPr>
                <a:t>more</a:t>
              </a:r>
              <a:r>
                <a:rPr lang="en-US" sz="2800" b="1" dirty="0">
                  <a:highlight>
                    <a:srgbClr val="C00002"/>
                  </a:highlight>
                </a:rPr>
                <a:t> context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363731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117275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non-Christian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4600" y="-518357"/>
            <a:ext cx="6625728" cy="90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“...one is obliged to say, 'Here was a man. </a:t>
            </a:r>
            <a:r>
              <a:rPr lang="en-US" sz="3200" b="1" dirty="0">
                <a:highlight>
                  <a:srgbClr val="C00002"/>
                </a:highlight>
              </a:rPr>
              <a:t>This part of the tale could not have been invented</a:t>
            </a:r>
            <a:r>
              <a:rPr lang="en-US" sz="3200" dirty="0"/>
              <a:t>.'”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H.G. WELLS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Outline of History, Volume 1 (page 497)</a:t>
            </a:r>
          </a:p>
          <a:p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45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Gospels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2556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portance of Orthodoxy, from Heretics by G. K. Chesterton ...">
            <a:extLst>
              <a:ext uri="{FF2B5EF4-FFF2-40B4-BE49-F238E27FC236}">
                <a16:creationId xmlns:a16="http://schemas.microsoft.com/office/drawing/2014/main" id="{E5C920EF-1FBD-714D-9170-DCCE26721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3" y="0"/>
            <a:ext cx="7386637" cy="900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“This is the sort of truth that is hard to explain because it is a fact; but </a:t>
            </a:r>
            <a:r>
              <a:rPr lang="en-US" sz="3200" b="1" dirty="0">
                <a:highlight>
                  <a:srgbClr val="C10102"/>
                </a:highlight>
              </a:rPr>
              <a:t>it is a fact to which we can call witnesses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830038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G.K. CHESTERTON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Everlasting Man</a:t>
            </a:r>
          </a:p>
        </p:txBody>
      </p:sp>
    </p:spTree>
    <p:extLst>
      <p:ext uri="{BB962C8B-B14F-4D97-AF65-F5344CB8AC3E}">
        <p14:creationId xmlns:p14="http://schemas.microsoft.com/office/powerpoint/2010/main" val="426299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7.40741E-7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of the early witnesses of Jesus’ resurrection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46039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2723</TotalTime>
  <Words>873</Words>
  <Application>Microsoft Office PowerPoint</Application>
  <PresentationFormat>On-screen Show (4:3)</PresentationFormat>
  <Paragraphs>383</Paragraphs>
  <Slides>22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Read the non-Christian accounts of Jesus’ death by crucifixion</vt:lpstr>
      <vt:lpstr>PowerPoint Presentation</vt:lpstr>
      <vt:lpstr>Read the Gospels accounts of Jesus’ death by crucifixion</vt:lpstr>
      <vt:lpstr>PowerPoint Presentation</vt:lpstr>
      <vt:lpstr>Document the claims of the early witnesses of Jesus’ resurrection</vt:lpstr>
      <vt:lpstr>PowerPoint Presentation</vt:lpstr>
      <vt:lpstr>PowerPoint Presentation</vt:lpstr>
      <vt:lpstr>PowerPoint Presentation</vt:lpstr>
      <vt:lpstr>“Jesus said this to indicate the kind of death by which Peter would glorify God. Then he said to him, ’Follow me!’”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131</cp:revision>
  <dcterms:created xsi:type="dcterms:W3CDTF">2010-07-14T22:15:37Z</dcterms:created>
  <dcterms:modified xsi:type="dcterms:W3CDTF">2020-12-13T19:17:46Z</dcterms:modified>
</cp:coreProperties>
</file>

<file path=docProps/thumbnail.jpeg>
</file>